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7" r:id="rId6"/>
    <p:sldId id="270" r:id="rId7"/>
    <p:sldId id="271" r:id="rId8"/>
    <p:sldId id="274" r:id="rId9"/>
    <p:sldId id="269" r:id="rId10"/>
    <p:sldId id="264" r:id="rId11"/>
    <p:sldId id="273" r:id="rId12"/>
    <p:sldId id="259" r:id="rId13"/>
  </p:sldIdLst>
  <p:sldSz cx="10801350" cy="8640763"/>
  <p:notesSz cx="6858000" cy="9144000"/>
  <p:defaultTextStyle>
    <a:defPPr>
      <a:defRPr lang="es-ES"/>
    </a:defPPr>
    <a:lvl1pPr marL="0" algn="l" defTabSz="11109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5477" algn="l" defTabSz="11109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0955" algn="l" defTabSz="11109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66432" algn="l" defTabSz="11109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1910" algn="l" defTabSz="11109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77387" algn="l" defTabSz="11109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32865" algn="l" defTabSz="11109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88342" algn="l" defTabSz="11109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43819" algn="l" defTabSz="11109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350" y="-216"/>
      </p:cViewPr>
      <p:guideLst>
        <p:guide orient="horz" pos="2722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432054" cy="8636298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65665" y="857369"/>
            <a:ext cx="54007" cy="460841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317843" y="857369"/>
            <a:ext cx="32404" cy="460841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95336" y="857369"/>
            <a:ext cx="10801" cy="460841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61964" y="857369"/>
            <a:ext cx="10801" cy="460841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080135" y="5472483"/>
            <a:ext cx="9181148" cy="2488540"/>
          </a:xfrm>
        </p:spPr>
        <p:txBody>
          <a:bodyPr/>
          <a:lstStyle>
            <a:lvl1pPr marR="11109" algn="l">
              <a:defRPr sz="49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080135" y="3571515"/>
            <a:ext cx="9181148" cy="1900968"/>
          </a:xfrm>
        </p:spPr>
        <p:txBody>
          <a:bodyPr lIns="122200" tIns="55545" anchor="b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555452" indent="0" algn="ctr">
              <a:buNone/>
            </a:lvl2pPr>
            <a:lvl3pPr marL="1110905" indent="0" algn="ctr">
              <a:buNone/>
            </a:lvl3pPr>
            <a:lvl4pPr marL="1666357" indent="0" algn="ctr">
              <a:buNone/>
            </a:lvl4pPr>
            <a:lvl5pPr marL="2221809" indent="0" algn="ctr">
              <a:buNone/>
            </a:lvl5pPr>
            <a:lvl6pPr marL="2777261" indent="0" algn="ctr">
              <a:buNone/>
            </a:lvl6pPr>
            <a:lvl7pPr marL="3332714" indent="0" algn="ctr">
              <a:buNone/>
            </a:lvl7pPr>
            <a:lvl8pPr marL="3888166" indent="0" algn="ctr">
              <a:buNone/>
            </a:lvl8pPr>
            <a:lvl9pPr marL="4443618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301562" y="6359483"/>
            <a:ext cx="86411" cy="21313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301562" y="6043770"/>
            <a:ext cx="86411" cy="288025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301562" y="5843269"/>
            <a:ext cx="86411" cy="172815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301562" y="5723414"/>
            <a:ext cx="86411" cy="9216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0979" y="346033"/>
            <a:ext cx="2340293" cy="7372651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20090" y="346033"/>
            <a:ext cx="6930866" cy="73726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5704200" y="1353049"/>
            <a:ext cx="5105523" cy="72966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441747" y="0"/>
            <a:ext cx="6514046" cy="83350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5108963" y="1916046"/>
            <a:ext cx="5184458" cy="1404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020878" y="0"/>
            <a:ext cx="3240405" cy="5376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7020877" y="5376475"/>
            <a:ext cx="3780473" cy="14401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7020877" y="0"/>
            <a:ext cx="1620203" cy="5376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7026504" y="5350474"/>
            <a:ext cx="2469683" cy="32902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7020878" y="5376475"/>
            <a:ext cx="1890236" cy="32642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7020877" y="1728153"/>
            <a:ext cx="3780473" cy="36483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7020877" y="2208195"/>
            <a:ext cx="3780473" cy="31682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1170146" y="5376475"/>
            <a:ext cx="5850731" cy="32642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630078" y="5376475"/>
            <a:ext cx="6300788" cy="32642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433311" y="3072272"/>
            <a:ext cx="6660833" cy="230420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433311" y="2688238"/>
            <a:ext cx="6660833" cy="26882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5400675" y="5376475"/>
            <a:ext cx="1620203" cy="32642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35028" y="1703044"/>
            <a:ext cx="6754444" cy="1231587"/>
          </a:xfrm>
        </p:spPr>
        <p:txBody>
          <a:bodyPr lIns="99981" tIns="55545" bIns="0" anchor="t"/>
          <a:lstStyle>
            <a:lvl1pPr marL="6665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28983" y="506835"/>
            <a:ext cx="10045256" cy="1116653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5028" y="645177"/>
            <a:ext cx="9634804" cy="979286"/>
          </a:xfrm>
        </p:spPr>
        <p:txBody>
          <a:bodyPr tIns="77763"/>
          <a:lstStyle>
            <a:lvl1pPr algn="l">
              <a:buNone/>
              <a:defRPr sz="4600" b="0" cap="none" spc="-182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438879" y="857369"/>
            <a:ext cx="32404" cy="460841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85623" y="857369"/>
            <a:ext cx="32404" cy="460841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529732" y="857369"/>
            <a:ext cx="10801" cy="460841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563104" y="857369"/>
            <a:ext cx="10801" cy="460841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91190" y="857369"/>
            <a:ext cx="43205" cy="460841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68" y="645177"/>
            <a:ext cx="9721215" cy="1152102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48506" y="2230750"/>
            <a:ext cx="4770596" cy="570250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99125" y="2230750"/>
            <a:ext cx="4770596" cy="570250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506836"/>
            <a:ext cx="10474238" cy="1116653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6323" y="645177"/>
            <a:ext cx="9181148" cy="1152102"/>
          </a:xfrm>
        </p:spPr>
        <p:txBody>
          <a:bodyPr anchor="t"/>
          <a:lstStyle>
            <a:lvl1pPr>
              <a:defRPr sz="49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68" y="2280201"/>
            <a:ext cx="4772472" cy="806071"/>
          </a:xfrm>
        </p:spPr>
        <p:txBody>
          <a:bodyPr anchor="ctr"/>
          <a:lstStyle>
            <a:lvl1pPr marL="88872" indent="0" algn="l">
              <a:buNone/>
              <a:defRPr sz="2900" b="1">
                <a:solidFill>
                  <a:schemeClr val="accent2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486936" y="2280201"/>
            <a:ext cx="4774347" cy="806071"/>
          </a:xfrm>
        </p:spPr>
        <p:txBody>
          <a:bodyPr anchor="ctr"/>
          <a:lstStyle>
            <a:lvl1pPr marL="88872" indent="0">
              <a:buNone/>
              <a:defRPr sz="2900" b="1">
                <a:solidFill>
                  <a:schemeClr val="accent2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40068" y="3098273"/>
            <a:ext cx="4772472" cy="498860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36" y="3098273"/>
            <a:ext cx="4774347" cy="498860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103702" y="857369"/>
            <a:ext cx="54007" cy="460841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55879" y="857369"/>
            <a:ext cx="32404" cy="460841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33373" y="857369"/>
            <a:ext cx="10801" cy="460841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857369"/>
            <a:ext cx="10801" cy="460841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76916" y="857369"/>
            <a:ext cx="32404" cy="460841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223659" y="857369"/>
            <a:ext cx="32404" cy="460841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67768" y="857369"/>
            <a:ext cx="10801" cy="460841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301141" y="857369"/>
            <a:ext cx="10801" cy="460841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329226" y="857369"/>
            <a:ext cx="43205" cy="460841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5" y="645177"/>
            <a:ext cx="9181148" cy="1152102"/>
          </a:xfrm>
        </p:spPr>
        <p:txBody>
          <a:bodyPr/>
          <a:lstStyle>
            <a:lvl1pPr>
              <a:defRPr sz="49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1" y="344031"/>
            <a:ext cx="9721215" cy="1464129"/>
          </a:xfrm>
        </p:spPr>
        <p:txBody>
          <a:bodyPr anchor="ctr"/>
          <a:lstStyle>
            <a:lvl1pPr algn="l">
              <a:buNone/>
              <a:defRPr sz="44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810101" y="1808159"/>
            <a:ext cx="2970371" cy="5760509"/>
          </a:xfrm>
        </p:spPr>
        <p:txBody>
          <a:bodyPr/>
          <a:lstStyle>
            <a:lvl1pPr marL="66654" indent="0">
              <a:buNone/>
              <a:defRPr sz="2200"/>
            </a:lvl1pPr>
            <a:lvl2pPr>
              <a:buNone/>
              <a:defRPr sz="15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050506" y="1808159"/>
            <a:ext cx="6480810" cy="576050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34738" y="1"/>
            <a:ext cx="10369296" cy="236624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429024" y="2375048"/>
            <a:ext cx="1037447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10052625" y="1541191"/>
            <a:ext cx="167275" cy="151750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1080135" y="555957"/>
            <a:ext cx="8101013" cy="884171"/>
          </a:xfrm>
        </p:spPr>
        <p:txBody>
          <a:bodyPr anchor="b"/>
          <a:lstStyle>
            <a:lvl1pPr algn="l">
              <a:buNone/>
              <a:defRPr sz="2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34738" y="2386077"/>
            <a:ext cx="10369296" cy="6249552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9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1080135" y="1449128"/>
            <a:ext cx="8101013" cy="864076"/>
          </a:xfrm>
        </p:spPr>
        <p:txBody>
          <a:bodyPr/>
          <a:lstStyle>
            <a:lvl1pPr marL="33327" indent="0">
              <a:spcBef>
                <a:spcPts val="0"/>
              </a:spcBef>
              <a:buNone/>
              <a:defRPr sz="1700">
                <a:solidFill>
                  <a:srgbClr val="FFFFFF"/>
                </a:solidFill>
              </a:defRPr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10232648" y="1733208"/>
            <a:ext cx="167275" cy="151750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9822880" y="1863189"/>
            <a:ext cx="167275" cy="151750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650956" y="69927"/>
            <a:ext cx="2520315" cy="460041"/>
          </a:xfrm>
        </p:spPr>
        <p:txBody>
          <a:bodyPr/>
          <a:lstStyle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80135" y="69927"/>
            <a:ext cx="6570821" cy="460041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71271" y="69927"/>
            <a:ext cx="540068" cy="460041"/>
          </a:xfrm>
        </p:spPr>
        <p:txBody>
          <a:bodyPr/>
          <a:lstStyle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432054" cy="8636298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301562" y="6359483"/>
            <a:ext cx="86411" cy="21313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301562" y="6043770"/>
            <a:ext cx="86411" cy="288025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301562" y="5843269"/>
            <a:ext cx="86411" cy="172815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301562" y="5723414"/>
            <a:ext cx="86411" cy="9216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65665" y="857369"/>
            <a:ext cx="54007" cy="460841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317843" y="857369"/>
            <a:ext cx="32404" cy="460841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95336" y="857369"/>
            <a:ext cx="10801" cy="460841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61964" y="857369"/>
            <a:ext cx="10801" cy="460841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080135" y="645177"/>
            <a:ext cx="9181148" cy="1152102"/>
          </a:xfrm>
          <a:prstGeom prst="rect">
            <a:avLst/>
          </a:prstGeom>
        </p:spPr>
        <p:txBody>
          <a:bodyPr vert="horz" lIns="111090" tIns="55545" rIns="111090" bIns="55545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080135" y="2247203"/>
            <a:ext cx="9181148" cy="5760509"/>
          </a:xfrm>
          <a:prstGeom prst="rect">
            <a:avLst/>
          </a:prstGeom>
        </p:spPr>
        <p:txBody>
          <a:bodyPr vert="horz" lIns="111090" tIns="55545" rIns="111090" bIns="55545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650956" y="8084714"/>
            <a:ext cx="2520315" cy="460041"/>
          </a:xfrm>
          <a:prstGeom prst="rect">
            <a:avLst/>
          </a:prstGeom>
        </p:spPr>
        <p:txBody>
          <a:bodyPr vert="horz" lIns="111090" tIns="55545" rIns="111090" bIns="55545" anchor="b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  <a:extLst/>
          </a:lstStyle>
          <a:p>
            <a:fld id="{003ED780-A7D5-4905-85B5-37E19968D5C2}" type="datetimeFigureOut">
              <a:rPr lang="es-ES" smtClean="0"/>
              <a:pPr/>
              <a:t>03/03/2011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080135" y="8084714"/>
            <a:ext cx="6570821" cy="460041"/>
          </a:xfrm>
          <a:prstGeom prst="rect">
            <a:avLst/>
          </a:prstGeom>
        </p:spPr>
        <p:txBody>
          <a:bodyPr vert="horz" lIns="111090" tIns="55545" rIns="111090" bIns="55545" anchor="b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171271" y="8084714"/>
            <a:ext cx="540068" cy="460041"/>
          </a:xfrm>
          <a:prstGeom prst="rect">
            <a:avLst/>
          </a:prstGeom>
        </p:spPr>
        <p:txBody>
          <a:bodyPr vert="horz" lIns="111090" tIns="55545" rIns="111090" bIns="55545" anchor="b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  <a:extLst/>
          </a:lstStyle>
          <a:p>
            <a:fld id="{E2436B10-D48A-4A6A-8FDD-DBDD6172C0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900" kern="1200" spc="-121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99907" indent="-416589" algn="l" rtl="0" eaLnBrk="1" latinLnBrk="0" hangingPunct="1">
        <a:spcBef>
          <a:spcPts val="850"/>
        </a:spcBef>
        <a:buClr>
          <a:schemeClr val="tx2"/>
        </a:buClr>
        <a:buSzPct val="95000"/>
        <a:buFont typeface="Wingdings"/>
        <a:buChar char="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99833" indent="-347158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10886" indent="-277726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048" indent="-277726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799665" indent="-25550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7392" indent="-25550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310681" indent="-222181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2543971" indent="-222181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777261" indent="-222181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554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10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663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2218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772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3327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881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4436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ammar.ccc.commnet.edu/grammar/adverbs.htm" TargetMode="External"/><Relationship Id="rId2" Type="http://schemas.openxmlformats.org/officeDocument/2006/relationships/hyperlink" Target="http://www.englisch-hilfen.de/en/grammar/adverbien1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96419" y="2376165"/>
            <a:ext cx="4356537" cy="1368152"/>
          </a:xfrm>
        </p:spPr>
        <p:txBody>
          <a:bodyPr/>
          <a:lstStyle/>
          <a:p>
            <a:pPr algn="ctr"/>
            <a:r>
              <a:rPr lang="es-ES" sz="6600" dirty="0" smtClean="0"/>
              <a:t>ADVERBS</a:t>
            </a:r>
            <a:endParaRPr lang="es-ES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72683" y="5515757"/>
            <a:ext cx="4104456" cy="1900968"/>
          </a:xfrm>
        </p:spPr>
        <p:txBody>
          <a:bodyPr>
            <a:normAutofit lnSpcReduction="10000"/>
          </a:bodyPr>
          <a:lstStyle/>
          <a:p>
            <a:pPr algn="ctr"/>
            <a:endParaRPr lang="es-ES" sz="2000" dirty="0" smtClean="0"/>
          </a:p>
          <a:p>
            <a:pPr algn="ctr"/>
            <a:r>
              <a:rPr lang="es-ES" sz="2000" u="sng" dirty="0" smtClean="0"/>
              <a:t>ALUMNOS:</a:t>
            </a:r>
          </a:p>
          <a:p>
            <a:pPr algn="ctr"/>
            <a:endParaRPr lang="es-ES" sz="2000" u="sng" dirty="0" smtClean="0"/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Martin Macedo</a:t>
            </a:r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Alejandra Barajas González </a:t>
            </a:r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Diego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240435" y="3816325"/>
            <a:ext cx="4248472" cy="748840"/>
          </a:xfrm>
          <a:prstGeom prst="rect">
            <a:avLst/>
          </a:prstGeom>
        </p:spPr>
        <p:txBody>
          <a:bodyPr vert="horz" lIns="122200" tIns="55545" rIns="111090" bIns="55545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s-ES" sz="2400" noProof="0" dirty="0" smtClean="0"/>
              <a:t>ENGLISH LEVEL 5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720155" y="5414989"/>
            <a:ext cx="4104456" cy="1324904"/>
          </a:xfrm>
          <a:prstGeom prst="rect">
            <a:avLst/>
          </a:prstGeom>
        </p:spPr>
        <p:txBody>
          <a:bodyPr vert="horz" lIns="122200" tIns="55545" rIns="111090" bIns="55545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s-E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DOCENTE: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s-ES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MARIA DOLORES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032523" y="7776765"/>
            <a:ext cx="6552728" cy="748840"/>
          </a:xfrm>
          <a:prstGeom prst="rect">
            <a:avLst/>
          </a:prstGeom>
        </p:spPr>
        <p:txBody>
          <a:bodyPr vert="horz" lIns="122200" tIns="55545" rIns="111090" bIns="55545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s-ES" sz="2400" b="1" dirty="0" err="1" smtClean="0">
                <a:solidFill>
                  <a:schemeClr val="tx1">
                    <a:lumMod val="65000"/>
                  </a:schemeClr>
                </a:solidFill>
              </a:rPr>
              <a:t>Thursday</a:t>
            </a:r>
            <a:r>
              <a:rPr lang="es-ES" sz="2400" b="1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s-ES" sz="2400" b="1" dirty="0" err="1" smtClean="0">
                <a:solidFill>
                  <a:schemeClr val="tx1">
                    <a:lumMod val="65000"/>
                  </a:schemeClr>
                </a:solidFill>
              </a:rPr>
              <a:t>March</a:t>
            </a:r>
            <a:r>
              <a:rPr lang="es-ES" sz="2400" b="1" dirty="0" smtClean="0">
                <a:solidFill>
                  <a:schemeClr val="tx1">
                    <a:lumMod val="65000"/>
                  </a:schemeClr>
                </a:solidFill>
              </a:rPr>
              <a:t> 3rd 2011, Puerto Vallarta Jalisco</a:t>
            </a: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Adverbs</a:t>
            </a:r>
            <a:r>
              <a:rPr lang="es-ES" dirty="0" smtClean="0"/>
              <a:t> of </a:t>
            </a:r>
            <a:r>
              <a:rPr lang="es-ES" dirty="0" err="1" smtClean="0"/>
              <a:t>frecuency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44291" y="2304157"/>
            <a:ext cx="3600400" cy="5097514"/>
          </a:xfrm>
        </p:spPr>
        <p:txBody>
          <a:bodyPr>
            <a:normAutofit/>
          </a:bodyPr>
          <a:lstStyle/>
          <a:p>
            <a:r>
              <a:rPr lang="en-US" dirty="0" smtClean="0"/>
              <a:t>Always</a:t>
            </a:r>
          </a:p>
          <a:p>
            <a:r>
              <a:rPr lang="en-US" dirty="0" smtClean="0"/>
              <a:t>Usually</a:t>
            </a:r>
          </a:p>
          <a:p>
            <a:r>
              <a:rPr lang="en-US" dirty="0" smtClean="0"/>
              <a:t>Regularly</a:t>
            </a:r>
          </a:p>
          <a:p>
            <a:r>
              <a:rPr lang="en-US" dirty="0" smtClean="0"/>
              <a:t>Normally</a:t>
            </a:r>
          </a:p>
          <a:p>
            <a:r>
              <a:rPr lang="en-US" dirty="0" smtClean="0"/>
              <a:t>Often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92763" y="2448173"/>
            <a:ext cx="35283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Sometimes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Occasionally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Rarely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Seldom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Never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016299" y="633660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 position of these adverbs is:</a:t>
            </a:r>
          </a:p>
          <a:p>
            <a:pPr algn="ctr"/>
            <a:r>
              <a:rPr lang="en-US" sz="3200" dirty="0" smtClean="0"/>
              <a:t>before the main verb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adverbs examp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01350" cy="86407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http://www.englisch-hilfen.de/en/grammar/adverbien1.htm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http://grammar.ccc.commnet.edu/grammar/adverbs.htm</a:t>
            </a:r>
            <a:endParaRPr lang="es-ES" dirty="0" smtClean="0"/>
          </a:p>
          <a:p>
            <a:r>
              <a:rPr lang="es-ES" dirty="0" smtClean="0"/>
              <a:t>http://usuarios.multimania.es/theenglishcorner/Grammar/adverbs_of_frequency_and_manner.htm#Adverbs of </a:t>
            </a:r>
            <a:r>
              <a:rPr lang="es-ES" dirty="0" err="1" smtClean="0"/>
              <a:t>manner</a:t>
            </a:r>
            <a:r>
              <a:rPr lang="es-ES" dirty="0" smtClean="0"/>
              <a:t> - Los adverbios de modo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5" y="717185"/>
            <a:ext cx="8713028" cy="794884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Adverb?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8107" y="1872109"/>
            <a:ext cx="6696744" cy="1094513"/>
          </a:xfrm>
        </p:spPr>
        <p:txBody>
          <a:bodyPr>
            <a:normAutofit/>
          </a:bodyPr>
          <a:lstStyle/>
          <a:p>
            <a:r>
              <a:rPr lang="en-US" dirty="0" smtClean="0"/>
              <a:t>Adverbs are words that </a:t>
            </a:r>
            <a:r>
              <a:rPr lang="en-US" u="sng" dirty="0" smtClean="0"/>
              <a:t>modify </a:t>
            </a:r>
            <a:endParaRPr lang="en-US" u="sng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92163" y="2958236"/>
            <a:ext cx="4320480" cy="563667"/>
          </a:xfrm>
          <a:prstGeom prst="rect">
            <a:avLst/>
          </a:prstGeom>
          <a:noFill/>
        </p:spPr>
        <p:txBody>
          <a:bodyPr wrap="square" lIns="70537" tIns="35268" rIns="70537" bIns="35268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b="1" dirty="0" err="1" smtClean="0"/>
              <a:t>verbs</a:t>
            </a:r>
            <a:endParaRPr lang="es-ES" sz="3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720155" y="4560415"/>
            <a:ext cx="4320480" cy="1056110"/>
          </a:xfrm>
          <a:prstGeom prst="rect">
            <a:avLst/>
          </a:prstGeom>
          <a:noFill/>
        </p:spPr>
        <p:txBody>
          <a:bodyPr wrap="square" lIns="70537" tIns="35268" rIns="70537" bIns="35268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b="1" dirty="0" err="1" smtClean="0"/>
              <a:t>Adjectives</a:t>
            </a:r>
            <a:endParaRPr lang="es-ES" sz="3200" b="1" dirty="0" smtClean="0"/>
          </a:p>
          <a:p>
            <a:pPr>
              <a:buFont typeface="Arial" pitchFamily="34" charset="0"/>
              <a:buChar char="•"/>
            </a:pPr>
            <a:endParaRPr lang="es-ES" sz="3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792163" y="5694540"/>
            <a:ext cx="4320480" cy="1056110"/>
          </a:xfrm>
          <a:prstGeom prst="rect">
            <a:avLst/>
          </a:prstGeom>
          <a:noFill/>
        </p:spPr>
        <p:txBody>
          <a:bodyPr wrap="square" lIns="70537" tIns="35268" rIns="70537" bIns="35268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b="1" dirty="0"/>
              <a:t> </a:t>
            </a:r>
            <a:r>
              <a:rPr lang="es-ES" sz="3200" b="1" dirty="0" err="1" smtClean="0"/>
              <a:t>other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adverbs</a:t>
            </a:r>
            <a:endParaRPr lang="es-ES" sz="3200" b="1" dirty="0" smtClean="0"/>
          </a:p>
          <a:p>
            <a:pPr>
              <a:buFont typeface="Arial" pitchFamily="34" charset="0"/>
              <a:buChar char="•"/>
            </a:pPr>
            <a:endParaRPr lang="es-ES" sz="32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512243" y="3606308"/>
            <a:ext cx="5040560" cy="932999"/>
          </a:xfrm>
          <a:prstGeom prst="rect">
            <a:avLst/>
          </a:prstGeom>
          <a:noFill/>
        </p:spPr>
        <p:txBody>
          <a:bodyPr wrap="square" lIns="70537" tIns="35268" rIns="70537" bIns="35268" rtlCol="0">
            <a:spAutoFit/>
          </a:bodyPr>
          <a:lstStyle/>
          <a:p>
            <a:r>
              <a:rPr lang="en-US" sz="2800" dirty="0" smtClean="0"/>
              <a:t>He drove slowly. — How did he drive?</a:t>
            </a:r>
            <a:endParaRPr lang="es-E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584251" y="5040419"/>
            <a:ext cx="7416824" cy="502112"/>
          </a:xfrm>
          <a:prstGeom prst="rect">
            <a:avLst/>
          </a:prstGeom>
          <a:noFill/>
        </p:spPr>
        <p:txBody>
          <a:bodyPr wrap="square" lIns="70537" tIns="35268" rIns="70537" bIns="35268" rtlCol="0">
            <a:spAutoFit/>
          </a:bodyPr>
          <a:lstStyle/>
          <a:p>
            <a:r>
              <a:rPr lang="en-US" sz="2800" dirty="0"/>
              <a:t>He drove a very fast car. — How fast was his car</a:t>
            </a:r>
            <a:r>
              <a:rPr lang="en-US" sz="2800" dirty="0" smtClean="0"/>
              <a:t>?</a:t>
            </a:r>
            <a:endParaRPr lang="es-ES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512243" y="6318602"/>
            <a:ext cx="9433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She moved quite slowly down the aisle. — How slowly did she move?</a:t>
            </a:r>
            <a:endParaRPr lang="es-ES" sz="2800" dirty="0"/>
          </a:p>
        </p:txBody>
      </p:sp>
      <p:pic>
        <p:nvPicPr>
          <p:cNvPr id="10" name="Picture 2" descr="http://images02.olx.es/ui/4/82/07/1266432215_74657507_1-Fotos-de-Reparacion-y-modificacion-PsP-Jer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795" y="1296045"/>
            <a:ext cx="4118695" cy="3428956"/>
          </a:xfrm>
          <a:prstGeom prst="cloud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24211" y="2376165"/>
            <a:ext cx="4896544" cy="3672409"/>
          </a:xfrm>
        </p:spPr>
        <p:txBody>
          <a:bodyPr>
            <a:normAutofit/>
          </a:bodyPr>
          <a:lstStyle/>
          <a:p>
            <a:r>
              <a:rPr lang="es-ES" dirty="0" smtClean="0"/>
              <a:t>Manner</a:t>
            </a:r>
          </a:p>
          <a:p>
            <a:r>
              <a:rPr lang="es-ES" dirty="0" smtClean="0"/>
              <a:t>Time</a:t>
            </a:r>
          </a:p>
          <a:p>
            <a:r>
              <a:rPr lang="es-ES" dirty="0" smtClean="0"/>
              <a:t>Place</a:t>
            </a:r>
          </a:p>
          <a:p>
            <a:r>
              <a:rPr lang="es-ES" dirty="0" smtClean="0"/>
              <a:t>Cause,</a:t>
            </a:r>
            <a:r>
              <a:rPr lang="en-US" dirty="0" smtClean="0"/>
              <a:t> </a:t>
            </a:r>
            <a:r>
              <a:rPr lang="en-US" sz="2200" dirty="0" smtClean="0"/>
              <a:t>under what conditions something happens or happened</a:t>
            </a:r>
            <a:endParaRPr lang="es-ES" sz="2200" dirty="0" smtClean="0"/>
          </a:p>
          <a:p>
            <a:r>
              <a:rPr lang="es-ES" dirty="0" smtClean="0"/>
              <a:t>Degree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448347" y="1080021"/>
            <a:ext cx="53069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4000" dirty="0" smtClean="0"/>
              <a:t>An adverb indicates:</a:t>
            </a:r>
          </a:p>
        </p:txBody>
      </p:sp>
      <p:pic>
        <p:nvPicPr>
          <p:cNvPr id="44038" name="Picture 6" descr="http://www.aiga.org/Resources/SymbolSigns/gif_large/17_waitingroom_in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0915" y="3960341"/>
            <a:ext cx="2376264" cy="23835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4040" name="Picture 8" descr="http://www.fumigacontinente.com.ar/imagenes/sentado-escritor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843" y="1440062"/>
            <a:ext cx="2860922" cy="22322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4042" name="Picture 10" descr="http://www.optimaxingenieria.com/img/direcci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2683" y="5544517"/>
            <a:ext cx="2448272" cy="2601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56259" y="1512069"/>
            <a:ext cx="7488892" cy="5760509"/>
          </a:xfrm>
        </p:spPr>
        <p:txBody>
          <a:bodyPr/>
          <a:lstStyle/>
          <a:p>
            <a:pPr>
              <a:buNone/>
            </a:pPr>
            <a:r>
              <a:rPr lang="es-ES" dirty="0" err="1" smtClean="0"/>
              <a:t>Adverbs</a:t>
            </a:r>
            <a:r>
              <a:rPr lang="es-ES" dirty="0" smtClean="0"/>
              <a:t>  </a:t>
            </a:r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smtClean="0"/>
              <a:t>like: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HOW?</a:t>
            </a:r>
          </a:p>
          <a:p>
            <a:r>
              <a:rPr lang="es-ES" dirty="0" smtClean="0"/>
              <a:t>WHEN?</a:t>
            </a:r>
          </a:p>
          <a:p>
            <a:r>
              <a:rPr lang="es-ES" dirty="0" smtClean="0"/>
              <a:t>WHERE?</a:t>
            </a:r>
          </a:p>
          <a:p>
            <a:r>
              <a:rPr lang="es-ES" dirty="0" smtClean="0"/>
              <a:t>HOW MUCH?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3010" name="Picture 2" descr="http://t0.gstatic.com/images?q=tbn:ANd9GcTdmhjoP3TyS_6z5ReTTJFek2OLW66QFjRf39Lxho38NWpF8UFPc4qy_QfV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6739" y="3168253"/>
            <a:ext cx="4440171" cy="34563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Nube"/>
          <p:cNvSpPr/>
          <p:nvPr/>
        </p:nvSpPr>
        <p:spPr>
          <a:xfrm>
            <a:off x="720155" y="2376165"/>
            <a:ext cx="2952328" cy="1656184"/>
          </a:xfrm>
          <a:prstGeom prst="clou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936179" y="431949"/>
            <a:ext cx="53069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4800" dirty="0" err="1" smtClean="0"/>
              <a:t>Form</a:t>
            </a:r>
            <a:r>
              <a:rPr lang="es-ES" sz="4800" dirty="0" smtClean="0"/>
              <a:t>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64171" y="2808214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3200" b="1" dirty="0" smtClean="0"/>
              <a:t>Adjective + </a:t>
            </a:r>
            <a:r>
              <a:rPr lang="es-ES" sz="3200" b="1" i="1" dirty="0" err="1" smtClean="0"/>
              <a:t>ly</a:t>
            </a:r>
            <a:endParaRPr lang="es-ES" sz="3200" b="1" i="1" dirty="0" smtClean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032523" y="1368053"/>
          <a:ext cx="6048772" cy="4591040"/>
        </p:xfrm>
        <a:graphic>
          <a:graphicData uri="http://schemas.openxmlformats.org/drawingml/2006/table">
            <a:tbl>
              <a:tblPr/>
              <a:tblGrid>
                <a:gridCol w="3024386"/>
                <a:gridCol w="3024386"/>
              </a:tblGrid>
              <a:tr h="720080">
                <a:tc>
                  <a:txBody>
                    <a:bodyPr/>
                    <a:lstStyle/>
                    <a:p>
                      <a:r>
                        <a:rPr lang="es-ES" sz="3200" b="1" dirty="0"/>
                        <a:t>Adjective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b="1" dirty="0"/>
                        <a:t>Adverb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dirty="0" err="1"/>
                        <a:t>dangerous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dangerously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careful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carefully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nice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nicely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easy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easily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horrible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horribly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electronic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electronically</a:t>
                      </a:r>
                      <a:r>
                        <a:rPr lang="es-ES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kumimoji="0" lang="es-E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s-E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rregular </a:t>
                      </a:r>
                      <a:r>
                        <a:rPr kumimoji="0" lang="es-ES" sz="3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forms</a:t>
                      </a:r>
                      <a:endParaRPr kumimoji="0" lang="es-ES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good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well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fast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dirty="0" err="1"/>
                        <a:t>hard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hard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792163" y="6264597"/>
            <a:ext cx="54553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Note: Not all words ending in -</a:t>
            </a:r>
            <a:r>
              <a:rPr lang="en-US" dirty="0" err="1" smtClean="0"/>
              <a:t>ly</a:t>
            </a:r>
            <a:r>
              <a:rPr lang="en-US" dirty="0" smtClean="0"/>
              <a:t> are adverbs. 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1152203" y="6834271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djectives ending in -</a:t>
            </a:r>
            <a:r>
              <a:rPr lang="en-US" sz="2400" b="1" dirty="0" err="1" smtClean="0"/>
              <a:t>ly</a:t>
            </a:r>
            <a:r>
              <a:rPr lang="en-US" sz="2400" dirty="0" smtClean="0"/>
              <a:t>: friendly, silly, lonely, ugly</a:t>
            </a:r>
            <a:br>
              <a:rPr lang="en-US" sz="2400" dirty="0" smtClean="0"/>
            </a:br>
            <a:r>
              <a:rPr lang="en-US" sz="2400" b="1" dirty="0" smtClean="0"/>
              <a:t>Nouns, ending in -</a:t>
            </a:r>
            <a:r>
              <a:rPr lang="en-US" sz="2400" b="1" dirty="0" err="1" smtClean="0"/>
              <a:t>ly</a:t>
            </a:r>
            <a:r>
              <a:rPr lang="en-US" sz="2400" dirty="0" smtClean="0"/>
              <a:t>: ally, bully, Italy, melancholy</a:t>
            </a:r>
            <a:br>
              <a:rPr lang="en-US" sz="2400" dirty="0" smtClean="0"/>
            </a:br>
            <a:r>
              <a:rPr lang="en-US" sz="2400" b="1" dirty="0" smtClean="0"/>
              <a:t>Verbs, ending in -</a:t>
            </a:r>
            <a:r>
              <a:rPr lang="en-US" sz="2400" b="1" dirty="0" err="1" smtClean="0"/>
              <a:t>ly</a:t>
            </a:r>
            <a:r>
              <a:rPr lang="en-US" sz="2400" b="1" dirty="0" smtClean="0"/>
              <a:t>: </a:t>
            </a:r>
            <a:r>
              <a:rPr lang="en-US" sz="2400" dirty="0" smtClean="0"/>
              <a:t>apply, rely, supply</a:t>
            </a:r>
          </a:p>
          <a:p>
            <a:r>
              <a:rPr lang="en-US" sz="2400" dirty="0" smtClean="0"/>
              <a:t>There is no adverb for an </a:t>
            </a:r>
            <a:r>
              <a:rPr lang="en-US" sz="2400" dirty="0" err="1" smtClean="0"/>
              <a:t>andjective</a:t>
            </a:r>
            <a:r>
              <a:rPr lang="en-US" sz="2400" dirty="0" smtClean="0"/>
              <a:t> ending in -</a:t>
            </a:r>
            <a:r>
              <a:rPr lang="en-US" sz="2400" dirty="0" err="1" smtClean="0"/>
              <a:t>ly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9" name="Picture 2" descr="http://www.oncologiabetania.com/imagenes/exclama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995" y="6696646"/>
            <a:ext cx="1680185" cy="1512168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80135" y="719981"/>
            <a:ext cx="9181148" cy="73448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3200" b="1" i="1" dirty="0" err="1" smtClean="0"/>
              <a:t>Spelling</a:t>
            </a:r>
            <a:r>
              <a:rPr lang="es-ES" sz="3200" b="1" i="1" dirty="0" smtClean="0"/>
              <a:t> rules</a:t>
            </a:r>
            <a:r>
              <a:rPr lang="es-ES" sz="3200" b="1" dirty="0" smtClean="0"/>
              <a:t> -</a:t>
            </a:r>
            <a:endParaRPr lang="es-ES" sz="3200" dirty="0" smtClean="0"/>
          </a:p>
          <a:p>
            <a:pPr>
              <a:buNone/>
            </a:pPr>
            <a:endParaRPr lang="es-ES" sz="2400" dirty="0" smtClean="0"/>
          </a:p>
          <a:p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form</a:t>
            </a:r>
            <a:r>
              <a:rPr lang="es-ES" sz="2400" dirty="0" smtClean="0"/>
              <a:t> of </a:t>
            </a:r>
            <a:r>
              <a:rPr lang="es-ES" sz="2400" dirty="0" err="1" smtClean="0"/>
              <a:t>an</a:t>
            </a:r>
            <a:r>
              <a:rPr lang="es-ES" sz="2400" dirty="0" smtClean="0"/>
              <a:t> adverb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must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put</a:t>
            </a:r>
            <a:r>
              <a:rPr lang="es-ES" sz="2400" dirty="0" smtClean="0"/>
              <a:t>   -</a:t>
            </a:r>
            <a:r>
              <a:rPr lang="es-ES" sz="2400" b="1" i="1" dirty="0" err="1" smtClean="0"/>
              <a:t>ly</a:t>
            </a:r>
            <a:r>
              <a:rPr lang="es-ES" sz="2400" dirty="0" smtClean="0"/>
              <a:t>  at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end</a:t>
            </a:r>
            <a:r>
              <a:rPr lang="es-ES" sz="2400" dirty="0" smtClean="0"/>
              <a:t> of </a:t>
            </a:r>
            <a:r>
              <a:rPr lang="es-ES" sz="2400" dirty="0" err="1" smtClean="0"/>
              <a:t>an</a:t>
            </a:r>
            <a:r>
              <a:rPr lang="es-ES" sz="2400" dirty="0" smtClean="0"/>
              <a:t> </a:t>
            </a:r>
            <a:r>
              <a:rPr lang="es-ES" sz="2400" dirty="0" err="1" smtClean="0"/>
              <a:t>adjective</a:t>
            </a:r>
            <a:r>
              <a:rPr lang="es-ES" sz="2400" dirty="0" smtClean="0"/>
              <a:t>. </a:t>
            </a:r>
            <a:r>
              <a:rPr lang="es-ES" sz="2400" dirty="0" err="1" smtClean="0"/>
              <a:t>But</a:t>
            </a:r>
            <a:r>
              <a:rPr lang="es-ES" sz="2400" dirty="0" smtClean="0"/>
              <a:t>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to  </a:t>
            </a:r>
            <a:r>
              <a:rPr lang="es-ES" sz="2400" dirty="0" err="1" smtClean="0"/>
              <a:t>chek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next</a:t>
            </a:r>
            <a:r>
              <a:rPr lang="es-ES" sz="2400" dirty="0" smtClean="0"/>
              <a:t>:</a:t>
            </a:r>
          </a:p>
          <a:p>
            <a:r>
              <a:rPr lang="es-ES" sz="2400" dirty="0" smtClean="0"/>
              <a:t> </a:t>
            </a:r>
          </a:p>
          <a:p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put</a:t>
            </a:r>
            <a:r>
              <a:rPr lang="es-ES" sz="2400" b="1" i="1" dirty="0" err="1" smtClean="0"/>
              <a:t>-ly</a:t>
            </a:r>
            <a:r>
              <a:rPr lang="es-ES" sz="2400" dirty="0" smtClean="0"/>
              <a:t> at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adjectives</a:t>
            </a:r>
            <a:r>
              <a:rPr lang="es-ES" sz="2400" dirty="0" smtClean="0"/>
              <a:t> </a:t>
            </a:r>
            <a:r>
              <a:rPr lang="es-ES" sz="2400" dirty="0" err="1" smtClean="0"/>
              <a:t>ending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a </a:t>
            </a:r>
            <a:r>
              <a:rPr lang="es-ES" sz="2400" i="1" dirty="0" err="1" smtClean="0"/>
              <a:t>vocal+l</a:t>
            </a:r>
            <a:r>
              <a:rPr lang="es-ES" sz="2400" dirty="0" smtClean="0"/>
              <a:t>  and at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adjectives</a:t>
            </a:r>
            <a:r>
              <a:rPr lang="es-ES" sz="2400" dirty="0" smtClean="0"/>
              <a:t> </a:t>
            </a:r>
            <a:r>
              <a:rPr lang="es-ES" sz="2400" dirty="0" err="1" smtClean="0"/>
              <a:t>ending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a </a:t>
            </a:r>
            <a:r>
              <a:rPr lang="es-ES" sz="2400" i="1" dirty="0" err="1" smtClean="0"/>
              <a:t>consonant+e</a:t>
            </a:r>
            <a:r>
              <a:rPr lang="es-ES" sz="2400" i="1" dirty="0" smtClean="0"/>
              <a:t>.</a:t>
            </a:r>
            <a:endParaRPr lang="es-ES" sz="2400" dirty="0" smtClean="0"/>
          </a:p>
          <a:p>
            <a:pPr marL="1436688" indent="-415925"/>
            <a:r>
              <a:rPr lang="es-ES" sz="2400" i="1" dirty="0" err="1" smtClean="0"/>
              <a:t>caref</a:t>
            </a:r>
            <a:r>
              <a:rPr lang="es-ES" sz="2400" b="1" i="1" dirty="0" err="1" smtClean="0"/>
              <a:t>ul</a:t>
            </a:r>
            <a:r>
              <a:rPr lang="es-ES" sz="2400" i="1" dirty="0" smtClean="0"/>
              <a:t> ==&gt; </a:t>
            </a:r>
            <a:r>
              <a:rPr lang="es-ES" sz="2400" i="1" dirty="0" err="1" smtClean="0"/>
              <a:t>careful</a:t>
            </a:r>
            <a:r>
              <a:rPr lang="es-ES" sz="2400" b="1" i="1" dirty="0" err="1" smtClean="0"/>
              <a:t>ly</a:t>
            </a:r>
            <a:endParaRPr lang="es-ES" sz="2400" dirty="0" smtClean="0"/>
          </a:p>
          <a:p>
            <a:pPr marL="1436688" indent="-415925"/>
            <a:r>
              <a:rPr lang="es-ES" sz="2400" i="1" dirty="0" err="1" smtClean="0"/>
              <a:t>poli</a:t>
            </a:r>
            <a:r>
              <a:rPr lang="es-ES" sz="2400" b="1" i="1" dirty="0" err="1" smtClean="0"/>
              <a:t>te</a:t>
            </a:r>
            <a:r>
              <a:rPr lang="es-ES" sz="2400" i="1" dirty="0" smtClean="0"/>
              <a:t> ==&gt; </a:t>
            </a:r>
            <a:r>
              <a:rPr lang="es-ES" sz="2400" i="1" dirty="0" err="1" smtClean="0"/>
              <a:t>polite</a:t>
            </a:r>
            <a:r>
              <a:rPr lang="es-ES" sz="2400" b="1" i="1" dirty="0" err="1" smtClean="0"/>
              <a:t>ly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to </a:t>
            </a:r>
            <a:r>
              <a:rPr lang="es-ES" sz="2400" dirty="0" err="1" smtClean="0"/>
              <a:t>add</a:t>
            </a:r>
            <a:r>
              <a:rPr lang="es-ES" sz="2400" b="1" i="1" dirty="0" smtClean="0"/>
              <a:t>-y</a:t>
            </a:r>
            <a:r>
              <a:rPr lang="es-ES" sz="2400" dirty="0" smtClean="0"/>
              <a:t>  at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adjectives</a:t>
            </a:r>
            <a:r>
              <a:rPr lang="es-ES" sz="2400" dirty="0" smtClean="0"/>
              <a:t> </a:t>
            </a:r>
            <a:r>
              <a:rPr lang="es-ES" sz="2400" dirty="0" err="1" smtClean="0"/>
              <a:t>ending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b="1" i="1" dirty="0" smtClean="0"/>
              <a:t>-ll</a:t>
            </a:r>
            <a:r>
              <a:rPr lang="es-ES" sz="2400" i="1" dirty="0" smtClean="0"/>
              <a:t>.</a:t>
            </a:r>
            <a:endParaRPr lang="es-ES" sz="2400" dirty="0" smtClean="0"/>
          </a:p>
          <a:p>
            <a:pPr marL="1341438" indent="-415925"/>
            <a:r>
              <a:rPr lang="es-ES" sz="2400" i="1" dirty="0" smtClean="0"/>
              <a:t>fu</a:t>
            </a:r>
            <a:r>
              <a:rPr lang="es-ES" sz="2400" b="1" i="1" dirty="0" smtClean="0"/>
              <a:t>ll</a:t>
            </a:r>
            <a:r>
              <a:rPr lang="es-ES" sz="2400" i="1" dirty="0" smtClean="0"/>
              <a:t> ==&gt; </a:t>
            </a:r>
            <a:r>
              <a:rPr lang="es-ES" sz="2400" i="1" dirty="0" err="1" smtClean="0"/>
              <a:t>full</a:t>
            </a:r>
            <a:r>
              <a:rPr lang="es-ES" sz="2400" b="1" i="1" dirty="0" err="1" smtClean="0"/>
              <a:t>y</a:t>
            </a:r>
            <a:endParaRPr lang="es-ES" sz="2400" b="1" i="1" dirty="0" smtClean="0"/>
          </a:p>
          <a:p>
            <a:pPr marL="1341438" indent="-415925">
              <a:buNone/>
            </a:pPr>
            <a:endParaRPr lang="es-ES" sz="2400" dirty="0" smtClean="0"/>
          </a:p>
          <a:p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adjectives</a:t>
            </a:r>
            <a:r>
              <a:rPr lang="es-ES" sz="2400" dirty="0" smtClean="0"/>
              <a:t> </a:t>
            </a:r>
            <a:r>
              <a:rPr lang="es-ES" sz="2400" dirty="0" err="1" smtClean="0"/>
              <a:t>ending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a </a:t>
            </a:r>
            <a:r>
              <a:rPr lang="es-ES" sz="2400" i="1" dirty="0" err="1" smtClean="0"/>
              <a:t>consonant</a:t>
            </a:r>
            <a:r>
              <a:rPr lang="es-ES" sz="2400" i="1" dirty="0" smtClean="0"/>
              <a:t> +le</a:t>
            </a:r>
            <a:r>
              <a:rPr lang="es-ES" sz="2400" dirty="0" smtClean="0"/>
              <a:t>  </a:t>
            </a:r>
            <a:r>
              <a:rPr lang="es-ES" sz="2400" dirty="0" err="1" smtClean="0"/>
              <a:t>losts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 </a:t>
            </a:r>
            <a:r>
              <a:rPr lang="es-ES" sz="2400" b="1" i="1" dirty="0" smtClean="0"/>
              <a:t>-e</a:t>
            </a:r>
            <a:r>
              <a:rPr lang="es-ES" sz="2400" dirty="0" smtClean="0"/>
              <a:t>  and </a:t>
            </a:r>
            <a:r>
              <a:rPr lang="es-ES" sz="2400" dirty="0" err="1" smtClean="0"/>
              <a:t>get</a:t>
            </a:r>
            <a:r>
              <a:rPr lang="es-ES" sz="2400" dirty="0" smtClean="0"/>
              <a:t>  </a:t>
            </a:r>
            <a:r>
              <a:rPr lang="es-ES" sz="2400" b="1" i="1" dirty="0" smtClean="0"/>
              <a:t>-y</a:t>
            </a:r>
            <a:r>
              <a:rPr lang="es-ES" sz="2400" dirty="0" smtClean="0"/>
              <a:t>.</a:t>
            </a:r>
          </a:p>
          <a:p>
            <a:pPr marL="1436688" indent="-415925"/>
            <a:r>
              <a:rPr lang="es-ES" sz="2400" i="1" dirty="0" err="1" smtClean="0"/>
              <a:t>comfortab</a:t>
            </a:r>
            <a:r>
              <a:rPr lang="es-ES" sz="2400" b="1" i="1" dirty="0" err="1" smtClean="0"/>
              <a:t>le</a:t>
            </a:r>
            <a:r>
              <a:rPr lang="es-ES" sz="2400" i="1" dirty="0" smtClean="0"/>
              <a:t> ==&gt; </a:t>
            </a:r>
            <a:r>
              <a:rPr lang="es-ES" sz="2400" i="1" dirty="0" err="1" smtClean="0"/>
              <a:t>comfortabl</a:t>
            </a:r>
            <a:r>
              <a:rPr lang="es-ES" sz="2400" b="1" i="1" dirty="0" err="1" smtClean="0"/>
              <a:t>y</a:t>
            </a:r>
            <a:endParaRPr lang="es-ES" sz="2400" dirty="0" smtClean="0"/>
          </a:p>
          <a:p>
            <a:pPr marL="1436688" indent="-415925"/>
            <a:r>
              <a:rPr lang="es-ES" sz="2400" i="1" dirty="0" smtClean="0"/>
              <a:t>terrib</a:t>
            </a:r>
            <a:r>
              <a:rPr lang="es-ES" sz="2400" b="1" i="1" dirty="0" smtClean="0"/>
              <a:t>le </a:t>
            </a:r>
            <a:r>
              <a:rPr lang="es-ES" sz="2400" i="1" dirty="0" smtClean="0"/>
              <a:t>==&gt; </a:t>
            </a:r>
            <a:r>
              <a:rPr lang="es-ES" sz="2400" i="1" dirty="0" err="1" smtClean="0"/>
              <a:t>terribl</a:t>
            </a:r>
            <a:r>
              <a:rPr lang="es-ES" sz="2400" b="1" i="1" dirty="0" err="1" smtClean="0"/>
              <a:t>y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36179" y="1440061"/>
            <a:ext cx="9181148" cy="6768752"/>
          </a:xfrm>
        </p:spPr>
        <p:txBody>
          <a:bodyPr>
            <a:normAutofit fontScale="925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b="1" i="1" dirty="0" smtClean="0"/>
              <a:t>-y</a:t>
            </a:r>
            <a:r>
              <a:rPr lang="es-ES" dirty="0" smtClean="0"/>
              <a:t>, </a:t>
            </a:r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i="1" dirty="0" smtClean="0"/>
              <a:t>-y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b="1" i="1" dirty="0" smtClean="0"/>
              <a:t>-i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r>
              <a:rPr lang="es-ES" dirty="0" smtClean="0"/>
              <a:t> to </a:t>
            </a:r>
            <a:r>
              <a:rPr lang="es-ES" dirty="0" err="1" smtClean="0"/>
              <a:t>add</a:t>
            </a:r>
            <a:r>
              <a:rPr lang="es-ES" dirty="0" smtClean="0"/>
              <a:t> </a:t>
            </a:r>
            <a:r>
              <a:rPr lang="es-ES" b="1" i="1" dirty="0" smtClean="0"/>
              <a:t>-</a:t>
            </a:r>
            <a:r>
              <a:rPr lang="es-ES" b="1" i="1" dirty="0" err="1" smtClean="0"/>
              <a:t>ly</a:t>
            </a:r>
            <a:r>
              <a:rPr lang="es-ES" i="1" dirty="0" smtClean="0"/>
              <a:t>.</a:t>
            </a:r>
            <a:endParaRPr lang="es-ES" dirty="0" smtClean="0"/>
          </a:p>
          <a:p>
            <a:pPr marL="1244600" indent="-415925"/>
            <a:r>
              <a:rPr lang="es-ES" i="1" dirty="0" err="1" smtClean="0"/>
              <a:t>happ</a:t>
            </a:r>
            <a:r>
              <a:rPr lang="es-ES" b="1" i="1" dirty="0" err="1" smtClean="0"/>
              <a:t>y</a:t>
            </a:r>
            <a:r>
              <a:rPr lang="es-ES" i="1" dirty="0" smtClean="0"/>
              <a:t> ==&gt; </a:t>
            </a:r>
            <a:r>
              <a:rPr lang="es-ES" i="1" dirty="0" err="1" smtClean="0"/>
              <a:t>happ</a:t>
            </a:r>
            <a:r>
              <a:rPr lang="es-ES" b="1" i="1" dirty="0" err="1" smtClean="0"/>
              <a:t>ily</a:t>
            </a:r>
            <a:endParaRPr lang="es-ES" dirty="0" smtClean="0"/>
          </a:p>
          <a:p>
            <a:pPr marL="1244600" indent="-415925"/>
            <a:r>
              <a:rPr lang="es-ES" i="1" dirty="0" err="1" smtClean="0"/>
              <a:t>nois</a:t>
            </a:r>
            <a:r>
              <a:rPr lang="es-ES" b="1" i="1" dirty="0" err="1" smtClean="0"/>
              <a:t>y</a:t>
            </a:r>
            <a:r>
              <a:rPr lang="es-ES" i="1" dirty="0" smtClean="0"/>
              <a:t> ==&gt; </a:t>
            </a:r>
            <a:r>
              <a:rPr lang="es-ES" i="1" dirty="0" err="1" smtClean="0"/>
              <a:t>nois</a:t>
            </a:r>
            <a:r>
              <a:rPr lang="es-ES" b="1" i="1" dirty="0" err="1" smtClean="0"/>
              <a:t>ily</a:t>
            </a:r>
            <a:endParaRPr lang="es-ES" b="1" i="1" dirty="0" smtClean="0"/>
          </a:p>
          <a:p>
            <a:pPr marL="1244600" indent="-415925">
              <a:buNone/>
            </a:pP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b="1" i="1" dirty="0" smtClean="0"/>
              <a:t>-</a:t>
            </a:r>
            <a:r>
              <a:rPr lang="es-ES" b="1" i="1" dirty="0" err="1" smtClean="0"/>
              <a:t>ic</a:t>
            </a:r>
            <a:r>
              <a:rPr lang="es-ES" dirty="0" smtClean="0"/>
              <a:t> 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b="1" i="1" dirty="0" smtClean="0"/>
              <a:t>-</a:t>
            </a:r>
            <a:r>
              <a:rPr lang="es-ES" b="1" i="1" dirty="0" err="1" smtClean="0"/>
              <a:t>ally</a:t>
            </a:r>
            <a:r>
              <a:rPr lang="es-ES" i="1" dirty="0" smtClean="0"/>
              <a:t>.</a:t>
            </a:r>
            <a:endParaRPr lang="es-ES" dirty="0" smtClean="0"/>
          </a:p>
          <a:p>
            <a:pPr marL="1155700" indent="-1073150"/>
            <a:r>
              <a:rPr lang="es-ES" i="1" dirty="0" err="1" smtClean="0"/>
              <a:t>trag</a:t>
            </a:r>
            <a:r>
              <a:rPr lang="es-ES" b="1" i="1" dirty="0" err="1" smtClean="0"/>
              <a:t>ic</a:t>
            </a:r>
            <a:r>
              <a:rPr lang="es-ES" i="1" dirty="0" smtClean="0"/>
              <a:t> ==&gt; </a:t>
            </a:r>
            <a:r>
              <a:rPr lang="es-ES" i="1" dirty="0" err="1" smtClean="0"/>
              <a:t>tragic</a:t>
            </a:r>
            <a:r>
              <a:rPr lang="es-ES" b="1" i="1" dirty="0" err="1" smtClean="0"/>
              <a:t>ally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And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exceptions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rules </a:t>
            </a:r>
            <a:r>
              <a:rPr lang="es-ES" dirty="0" err="1" smtClean="0"/>
              <a:t>by</a:t>
            </a:r>
            <a:r>
              <a:rPr lang="es-ES" dirty="0" smtClean="0"/>
              <a:t> irregular </a:t>
            </a:r>
            <a:r>
              <a:rPr lang="es-ES" dirty="0" err="1" smtClean="0"/>
              <a:t>adjectives</a:t>
            </a:r>
            <a:r>
              <a:rPr lang="es-ES" dirty="0" smtClean="0"/>
              <a:t> like </a:t>
            </a:r>
            <a:r>
              <a:rPr lang="es-ES" dirty="0" err="1" smtClean="0"/>
              <a:t>good</a:t>
            </a:r>
            <a:endParaRPr lang="es-ES" dirty="0" smtClean="0"/>
          </a:p>
          <a:p>
            <a:pPr marL="1244600" indent="-415925"/>
            <a:r>
              <a:rPr lang="es-ES" i="1" dirty="0" err="1" smtClean="0"/>
              <a:t>good</a:t>
            </a:r>
            <a:r>
              <a:rPr lang="es-ES" i="1" dirty="0" smtClean="0"/>
              <a:t> ==&gt; </a:t>
            </a:r>
            <a:r>
              <a:rPr lang="es-ES" i="1" dirty="0" err="1" smtClean="0"/>
              <a:t>well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ADVERB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0801350" cy="86407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Adverbs</a:t>
            </a:r>
            <a:r>
              <a:rPr lang="es-ES" dirty="0" smtClean="0"/>
              <a:t> of </a:t>
            </a:r>
            <a:r>
              <a:rPr lang="es-ES" dirty="0" err="1" smtClean="0"/>
              <a:t>maner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An adverb of </a:t>
            </a:r>
            <a:r>
              <a:rPr lang="es-ES" dirty="0" err="1" smtClean="0"/>
              <a:t>manner</a:t>
            </a:r>
            <a:r>
              <a:rPr lang="es-ES" dirty="0" smtClean="0"/>
              <a:t> </a:t>
            </a:r>
            <a:r>
              <a:rPr lang="es-ES" dirty="0" err="1" smtClean="0"/>
              <a:t>modifies</a:t>
            </a:r>
            <a:r>
              <a:rPr lang="es-ES" dirty="0" smtClean="0"/>
              <a:t> a </a:t>
            </a:r>
            <a:r>
              <a:rPr lang="es-ES" dirty="0" smtClean="0"/>
              <a:t>verb and </a:t>
            </a:r>
            <a:r>
              <a:rPr lang="es-ES" dirty="0" err="1" smtClean="0"/>
              <a:t>tells</a:t>
            </a:r>
            <a:r>
              <a:rPr lang="es-ES" dirty="0" smtClean="0"/>
              <a:t>  </a:t>
            </a:r>
            <a:r>
              <a:rPr lang="es-ES" dirty="0" err="1" smtClean="0"/>
              <a:t>us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</a:t>
            </a:r>
            <a:r>
              <a:rPr lang="es-ES" dirty="0" err="1" smtClean="0"/>
              <a:t>happen</a:t>
            </a:r>
            <a:r>
              <a:rPr lang="es-ES" dirty="0" err="1" smtClean="0"/>
              <a:t>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happening</a:t>
            </a:r>
            <a:r>
              <a:rPr lang="es-ES" dirty="0" smtClean="0"/>
              <a:t>,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n-US" i="1" dirty="0" smtClean="0"/>
              <a:t>She sings </a:t>
            </a:r>
            <a:r>
              <a:rPr lang="en-US" b="1" i="1" dirty="0" smtClean="0"/>
              <a:t>beautifully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i="1" dirty="0" smtClean="0"/>
              <a:t>He runs </a:t>
            </a:r>
            <a:r>
              <a:rPr lang="en-US" b="1" i="1" dirty="0" smtClean="0"/>
              <a:t>quickly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i="1" dirty="0" smtClean="0"/>
              <a:t>Elephants move </a:t>
            </a:r>
            <a:r>
              <a:rPr lang="en-US" b="1" i="1" dirty="0" smtClean="0"/>
              <a:t>slowly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566</TotalTime>
  <Words>326</Words>
  <Application>Microsoft Office PowerPoint</Application>
  <PresentationFormat>Personalizado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Metro</vt:lpstr>
      <vt:lpstr>ADVERBS</vt:lpstr>
      <vt:lpstr>What is an Adverb?</vt:lpstr>
      <vt:lpstr>Diapositiva 3</vt:lpstr>
      <vt:lpstr>Diapositiva 4</vt:lpstr>
      <vt:lpstr>Diapositiva 5</vt:lpstr>
      <vt:lpstr>Diapositiva 6</vt:lpstr>
      <vt:lpstr>Diapositiva 7</vt:lpstr>
      <vt:lpstr>Diapositiva 8</vt:lpstr>
      <vt:lpstr>Adverbs of maner</vt:lpstr>
      <vt:lpstr>Adverbs of frecuency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</dc:title>
  <dc:creator>Nombre de usuario</dc:creator>
  <cp:lastModifiedBy>ANAHI</cp:lastModifiedBy>
  <cp:revision>56</cp:revision>
  <dcterms:created xsi:type="dcterms:W3CDTF">2011-03-02T20:41:55Z</dcterms:created>
  <dcterms:modified xsi:type="dcterms:W3CDTF">2011-03-03T23:24:19Z</dcterms:modified>
</cp:coreProperties>
</file>