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5" r:id="rId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F3617-9456-4679-8E83-C5CF47A54771}" type="datetimeFigureOut">
              <a:rPr lang="en-US" smtClean="0"/>
              <a:pPr/>
              <a:t>9/20/2010</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2F97A-65ED-4057-8A03-C3846C939713}"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3BC2F97A-65ED-4057-8A03-C3846C93971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20/09/2010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20/09/2010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20/09/2010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20/09/2010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20/09/2010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20/09/2010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20/09/2010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20/09/2010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20/09/2010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20/09/2010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20/09/2010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20/09/2010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ail-archive.com/history@tlk-lists.com/msg00214.html" TargetMode="External"/><Relationship Id="rId2" Type="http://schemas.openxmlformats.org/officeDocument/2006/relationships/hyperlink" Target="http://www.visitwiltshire.co.uk/salisbury/about-the-area/medieval-city/salisbury-cathedral" TargetMode="External"/><Relationship Id="rId1" Type="http://schemas.openxmlformats.org/officeDocument/2006/relationships/slideLayout" Target="../slideLayouts/slideLayout2.xml"/><Relationship Id="rId4" Type="http://schemas.openxmlformats.org/officeDocument/2006/relationships/hyperlink" Target="http://maps.google.com/maps?hl=en&amp;tab=w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httpwww.google.comimgresimgurl=httpimages.fanpop.comimagesimage_uploadsSalisbury-Cathedral-great-britain-122201_1920_1440.jpg&amp;imgrefurl=httpwww.fanpop.comspotsgreat-bri.jpg"/>
          <p:cNvPicPr>
            <a:picLocks noChangeAspect="1"/>
          </p:cNvPicPr>
          <p:nvPr/>
        </p:nvPicPr>
        <p:blipFill>
          <a:blip r:embed="rId3"/>
          <a:stretch>
            <a:fillRect/>
          </a:stretch>
        </p:blipFill>
        <p:spPr>
          <a:xfrm>
            <a:off x="0" y="0"/>
            <a:ext cx="9144000" cy="6858000"/>
          </a:xfrm>
          <a:prstGeom prst="rect">
            <a:avLst/>
          </a:prstGeom>
        </p:spPr>
      </p:pic>
      <p:sp>
        <p:nvSpPr>
          <p:cNvPr id="3" name="2 Subtítulo"/>
          <p:cNvSpPr>
            <a:spLocks noGrp="1"/>
          </p:cNvSpPr>
          <p:nvPr>
            <p:ph type="subTitle" idx="1"/>
          </p:nvPr>
        </p:nvSpPr>
        <p:spPr>
          <a:xfrm>
            <a:off x="714348" y="390516"/>
            <a:ext cx="8072494" cy="1752600"/>
          </a:xfrm>
        </p:spPr>
        <p:txBody>
          <a:bodyPr>
            <a:normAutofit/>
          </a:bodyPr>
          <a:lstStyle/>
          <a:p>
            <a:r>
              <a:rPr lang="es-ES" sz="4800" dirty="0" err="1" smtClean="0">
                <a:solidFill>
                  <a:schemeClr val="tx1"/>
                </a:solidFill>
                <a:latin typeface="Arial Black" pitchFamily="34" charset="0"/>
              </a:rPr>
              <a:t>On</a:t>
            </a:r>
            <a:r>
              <a:rPr lang="es-ES" sz="4800" dirty="0" smtClean="0">
                <a:solidFill>
                  <a:schemeClr val="tx1"/>
                </a:solidFill>
                <a:latin typeface="Arial Black" pitchFamily="34" charset="0"/>
              </a:rPr>
              <a:t> </a:t>
            </a:r>
            <a:r>
              <a:rPr lang="es-ES" sz="4800" dirty="0" err="1" smtClean="0">
                <a:solidFill>
                  <a:schemeClr val="tx1"/>
                </a:solidFill>
                <a:latin typeface="Arial Black" pitchFamily="34" charset="0"/>
              </a:rPr>
              <a:t>September</a:t>
            </a:r>
            <a:r>
              <a:rPr lang="es-ES" sz="4800" dirty="0" smtClean="0">
                <a:solidFill>
                  <a:schemeClr val="tx1"/>
                </a:solidFill>
                <a:latin typeface="Arial Black" pitchFamily="34" charset="0"/>
              </a:rPr>
              <a:t> 20th, 1258</a:t>
            </a:r>
            <a:endParaRPr lang="en-US" sz="4800" dirty="0">
              <a:solidFill>
                <a:schemeClr val="tx1"/>
              </a:solidFill>
              <a:latin typeface="Arial Black" pitchFamily="34" charset="0"/>
            </a:endParaRPr>
          </a:p>
        </p:txBody>
      </p:sp>
      <p:pic>
        <p:nvPicPr>
          <p:cNvPr id="5" name="4 Imagen" descr="httpwww.oxfordtraveltours.co.uktours.php.jpg"/>
          <p:cNvPicPr>
            <a:picLocks noChangeAspect="1"/>
          </p:cNvPicPr>
          <p:nvPr/>
        </p:nvPicPr>
        <p:blipFill>
          <a:blip r:embed="rId4"/>
          <a:stretch>
            <a:fillRect/>
          </a:stretch>
        </p:blipFill>
        <p:spPr>
          <a:xfrm>
            <a:off x="428596" y="4197551"/>
            <a:ext cx="2571768" cy="266044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pire-_3.jpg"/>
          <p:cNvPicPr>
            <a:picLocks noChangeAspect="1"/>
          </p:cNvPicPr>
          <p:nvPr/>
        </p:nvPicPr>
        <p:blipFill>
          <a:blip r:embed="rId2"/>
          <a:stretch>
            <a:fillRect/>
          </a:stretch>
        </p:blipFill>
        <p:spPr>
          <a:xfrm>
            <a:off x="1738321" y="0"/>
            <a:ext cx="4048125" cy="3038475"/>
          </a:xfrm>
          <a:prstGeom prst="rect">
            <a:avLst/>
          </a:prstGeom>
        </p:spPr>
      </p:pic>
      <p:pic>
        <p:nvPicPr>
          <p:cNvPr id="5" name="4 Imagen" descr="spire-_4.jpg"/>
          <p:cNvPicPr>
            <a:picLocks noChangeAspect="1"/>
          </p:cNvPicPr>
          <p:nvPr/>
        </p:nvPicPr>
        <p:blipFill>
          <a:blip r:embed="rId3"/>
          <a:stretch>
            <a:fillRect/>
          </a:stretch>
        </p:blipFill>
        <p:spPr>
          <a:xfrm>
            <a:off x="3643306" y="3819525"/>
            <a:ext cx="4048125" cy="3038475"/>
          </a:xfrm>
          <a:prstGeom prst="rect">
            <a:avLst/>
          </a:prstGeom>
        </p:spPr>
      </p:pic>
      <p:pic>
        <p:nvPicPr>
          <p:cNvPr id="7" name="6 Imagen" descr="spire_dublin_ir3.jpg"/>
          <p:cNvPicPr>
            <a:picLocks noChangeAspect="1"/>
          </p:cNvPicPr>
          <p:nvPr/>
        </p:nvPicPr>
        <p:blipFill>
          <a:blip r:embed="rId4"/>
          <a:stretch>
            <a:fillRect/>
          </a:stretch>
        </p:blipFill>
        <p:spPr>
          <a:xfrm>
            <a:off x="0" y="214290"/>
            <a:ext cx="1828800" cy="2587752"/>
          </a:xfrm>
          <a:prstGeom prst="rect">
            <a:avLst/>
          </a:prstGeom>
        </p:spPr>
      </p:pic>
      <p:pic>
        <p:nvPicPr>
          <p:cNvPr id="10" name="9 Imagen" descr="httpwww.oxfordtraveltours.co.uktours.php.jpg"/>
          <p:cNvPicPr>
            <a:picLocks noChangeAspect="1"/>
          </p:cNvPicPr>
          <p:nvPr/>
        </p:nvPicPr>
        <p:blipFill>
          <a:blip r:embed="rId5"/>
          <a:stretch>
            <a:fillRect/>
          </a:stretch>
        </p:blipFill>
        <p:spPr>
          <a:xfrm>
            <a:off x="0" y="3048000"/>
            <a:ext cx="3683000" cy="3810000"/>
          </a:xfrm>
          <a:prstGeom prst="rect">
            <a:avLst/>
          </a:prstGeom>
        </p:spPr>
      </p:pic>
      <p:sp>
        <p:nvSpPr>
          <p:cNvPr id="2" name="1 Título"/>
          <p:cNvSpPr>
            <a:spLocks noGrp="1"/>
          </p:cNvSpPr>
          <p:nvPr>
            <p:ph type="title"/>
          </p:nvPr>
        </p:nvSpPr>
        <p:spPr>
          <a:xfrm>
            <a:off x="5600736" y="274638"/>
            <a:ext cx="3328982" cy="6226196"/>
          </a:xfrm>
        </p:spPr>
        <p:txBody>
          <a:bodyPr>
            <a:normAutofit/>
          </a:bodyPr>
          <a:lstStyle/>
          <a:p>
            <a:r>
              <a:rPr lang="en-US" dirty="0" smtClean="0">
                <a:latin typeface="Arial Black" pitchFamily="34" charset="0"/>
              </a:rPr>
              <a:t>The awesome sight of Salisbury Cathedral spire never fails to impress.</a:t>
            </a:r>
            <a:endParaRPr lang="en-US" dirty="0">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357694"/>
            <a:ext cx="9144000" cy="2286016"/>
          </a:xfrm>
        </p:spPr>
        <p:txBody>
          <a:bodyPr>
            <a:normAutofit/>
          </a:bodyPr>
          <a:lstStyle/>
          <a:p>
            <a:r>
              <a:rPr lang="en-US" sz="2400" b="1" dirty="0" smtClean="0">
                <a:latin typeface="Arial" pitchFamily="34" charset="0"/>
                <a:cs typeface="Arial" pitchFamily="34" charset="0"/>
              </a:rPr>
              <a:t>The Salisbury Cathedral, England, one of the most important examples of gothic architecture, was consecrated. The construction of the cathedral started in 1220 under the guidance of architect Elias de </a:t>
            </a:r>
            <a:r>
              <a:rPr lang="en-US" sz="2400" b="1" dirty="0" err="1" smtClean="0">
                <a:latin typeface="Arial" pitchFamily="34" charset="0"/>
                <a:cs typeface="Arial" pitchFamily="34" charset="0"/>
              </a:rPr>
              <a:t>Derham</a:t>
            </a:r>
            <a:r>
              <a:rPr lang="en-US" sz="2400" b="1" dirty="0" smtClean="0">
                <a:latin typeface="Arial" pitchFamily="34" charset="0"/>
                <a:cs typeface="Arial" pitchFamily="34" charset="0"/>
              </a:rPr>
              <a:t>, but it was not finished until 1315 when the slender soaring spire was completed. </a:t>
            </a:r>
            <a:endParaRPr lang="en-US" sz="2400" dirty="0">
              <a:latin typeface="Arial" pitchFamily="34" charset="0"/>
              <a:cs typeface="Arial" pitchFamily="34" charset="0"/>
            </a:endParaRPr>
          </a:p>
        </p:txBody>
      </p:sp>
      <p:pic>
        <p:nvPicPr>
          <p:cNvPr id="5" name="4 Imagen" descr="httpwww.google.comimgresimgurl=httpwww.dragonladyt.comVacationLondon%25202003BestofMovies06%2520Salisbury%2520Cathedral%2520Cloisters%2520a%2520.jpg&amp;imgrefurl=httpwww.d.bmp"/>
          <p:cNvPicPr>
            <a:picLocks noChangeAspect="1"/>
          </p:cNvPicPr>
          <p:nvPr/>
        </p:nvPicPr>
        <p:blipFill>
          <a:blip r:embed="rId2"/>
          <a:stretch>
            <a:fillRect/>
          </a:stretch>
        </p:blipFill>
        <p:spPr>
          <a:xfrm>
            <a:off x="5214942" y="928670"/>
            <a:ext cx="3929058" cy="3357586"/>
          </a:xfrm>
          <a:prstGeom prst="rect">
            <a:avLst/>
          </a:prstGeom>
        </p:spPr>
      </p:pic>
      <p:pic>
        <p:nvPicPr>
          <p:cNvPr id="6" name="5 Imagen" descr="salisbury_cathedral_cloister_garden_1237b_jpg_600x.jpg"/>
          <p:cNvPicPr>
            <a:picLocks noChangeAspect="1"/>
          </p:cNvPicPr>
          <p:nvPr/>
        </p:nvPicPr>
        <p:blipFill>
          <a:blip r:embed="rId3"/>
          <a:stretch>
            <a:fillRect/>
          </a:stretch>
        </p:blipFill>
        <p:spPr>
          <a:xfrm>
            <a:off x="0" y="0"/>
            <a:ext cx="5214942" cy="4286256"/>
          </a:xfrm>
          <a:prstGeom prst="rect">
            <a:avLst/>
          </a:prstGeom>
        </p:spPr>
      </p:pic>
      <p:sp>
        <p:nvSpPr>
          <p:cNvPr id="8" name="7 CuadroTexto"/>
          <p:cNvSpPr txBox="1"/>
          <p:nvPr/>
        </p:nvSpPr>
        <p:spPr>
          <a:xfrm>
            <a:off x="5131843" y="-24"/>
            <a:ext cx="4012189" cy="1200329"/>
          </a:xfrm>
          <a:prstGeom prst="rect">
            <a:avLst/>
          </a:prstGeom>
          <a:noFill/>
        </p:spPr>
        <p:txBody>
          <a:bodyPr wrap="none" rtlCol="0">
            <a:spAutoFit/>
          </a:bodyPr>
          <a:lstStyle/>
          <a:p>
            <a:r>
              <a:rPr lang="es-ES" dirty="0" err="1" smtClean="0"/>
              <a:t>Solemnly</a:t>
            </a:r>
            <a:r>
              <a:rPr lang="es-ES" dirty="0" smtClean="0"/>
              <a:t> </a:t>
            </a:r>
            <a:r>
              <a:rPr lang="es-ES" dirty="0" err="1" smtClean="0"/>
              <a:t>dedicated</a:t>
            </a:r>
            <a:r>
              <a:rPr lang="es-ES" dirty="0" smtClean="0"/>
              <a:t> /</a:t>
            </a:r>
            <a:r>
              <a:rPr lang="es-ES" dirty="0" err="1" smtClean="0"/>
              <a:t>tall</a:t>
            </a:r>
            <a:r>
              <a:rPr lang="es-ES" dirty="0" smtClean="0"/>
              <a:t> </a:t>
            </a:r>
            <a:r>
              <a:rPr lang="es-ES" dirty="0" err="1" smtClean="0"/>
              <a:t>tower</a:t>
            </a:r>
            <a:r>
              <a:rPr lang="es-ES" dirty="0" smtClean="0"/>
              <a:t> / </a:t>
            </a:r>
            <a:r>
              <a:rPr lang="es-ES" dirty="0" err="1" smtClean="0"/>
              <a:t>column</a:t>
            </a:r>
            <a:r>
              <a:rPr lang="es-ES" dirty="0" smtClean="0"/>
              <a:t> </a:t>
            </a:r>
          </a:p>
          <a:p>
            <a:r>
              <a:rPr lang="es-ES" dirty="0" err="1" smtClean="0"/>
              <a:t>Ascending</a:t>
            </a:r>
            <a:r>
              <a:rPr lang="es-ES" dirty="0" smtClean="0"/>
              <a:t> / </a:t>
            </a:r>
            <a:r>
              <a:rPr lang="es-ES" dirty="0" err="1" smtClean="0"/>
              <a:t>higher</a:t>
            </a:r>
            <a:r>
              <a:rPr lang="es-ES" dirty="0" smtClean="0"/>
              <a:t> / </a:t>
            </a:r>
            <a:r>
              <a:rPr lang="es-ES" dirty="0" err="1" smtClean="0"/>
              <a:t>going</a:t>
            </a:r>
            <a:r>
              <a:rPr lang="es-ES" dirty="0" smtClean="0"/>
              <a:t> up / </a:t>
            </a:r>
          </a:p>
          <a:p>
            <a:r>
              <a:rPr lang="es-ES" dirty="0" err="1" smtClean="0"/>
              <a:t>Delicate</a:t>
            </a:r>
            <a:r>
              <a:rPr lang="es-ES" dirty="0" smtClean="0"/>
              <a:t>, </a:t>
            </a:r>
            <a:r>
              <a:rPr lang="es-ES" dirty="0" err="1" smtClean="0"/>
              <a:t>very</a:t>
            </a:r>
            <a:r>
              <a:rPr lang="es-ES" dirty="0" smtClean="0"/>
              <a:t> </a:t>
            </a:r>
            <a:r>
              <a:rPr lang="es-ES" dirty="0" err="1" smtClean="0"/>
              <a:t>narrow</a:t>
            </a:r>
            <a:r>
              <a:rPr lang="es-ES" dirty="0" smtClean="0"/>
              <a:t> / </a:t>
            </a:r>
            <a:r>
              <a:rPr lang="es-ES" dirty="0" err="1" smtClean="0"/>
              <a:t>slim</a:t>
            </a:r>
            <a:r>
              <a:rPr lang="es-ES" dirty="0" smtClean="0"/>
              <a:t> / </a:t>
            </a:r>
            <a:endParaRPr lang="es-ES" dirty="0" smtClean="0"/>
          </a:p>
          <a:p>
            <a:r>
              <a:rPr lang="es-ES" dirty="0" err="1" smtClean="0">
                <a:solidFill>
                  <a:schemeClr val="bg1"/>
                </a:solidFill>
              </a:rPr>
              <a:t>style</a:t>
            </a:r>
            <a:r>
              <a:rPr lang="es-ES" dirty="0" smtClean="0">
                <a:solidFill>
                  <a:schemeClr val="bg1"/>
                </a:solidFill>
              </a:rPr>
              <a:t> of </a:t>
            </a:r>
            <a:r>
              <a:rPr lang="es-ES" dirty="0" err="1" smtClean="0">
                <a:solidFill>
                  <a:schemeClr val="bg1"/>
                </a:solidFill>
              </a:rPr>
              <a:t>architecture</a:t>
            </a:r>
            <a:r>
              <a:rPr lang="es-ES" dirty="0" smtClean="0">
                <a:solidFill>
                  <a:schemeClr val="bg1"/>
                </a:solidFill>
              </a:rPr>
              <a:t> / </a:t>
            </a:r>
            <a:r>
              <a:rPr lang="es-ES" dirty="0" err="1" smtClean="0">
                <a:solidFill>
                  <a:schemeClr val="bg1"/>
                </a:solidFill>
              </a:rPr>
              <a:t>Bishop’s</a:t>
            </a:r>
            <a:r>
              <a:rPr lang="es-ES" dirty="0" smtClean="0">
                <a:solidFill>
                  <a:schemeClr val="bg1"/>
                </a:solidFill>
              </a:rPr>
              <a:t> </a:t>
            </a:r>
            <a:r>
              <a:rPr lang="es-ES" dirty="0" err="1" smtClean="0">
                <a:solidFill>
                  <a:schemeClr val="bg1"/>
                </a:solidFill>
              </a:rPr>
              <a:t>Diocese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httpwww.google.comimgresimgurl=httpfamouswonders.comwp-contentuploads200911Salisbury-Cathedral.jpg&amp;imgrefurl=httpfamouswonders.comthe-salisbury-cathedral&amp;usg=__18Y8DWuC.jpg"/>
          <p:cNvPicPr>
            <a:picLocks noChangeAspect="1"/>
          </p:cNvPicPr>
          <p:nvPr/>
        </p:nvPicPr>
        <p:blipFill>
          <a:blip r:embed="rId2"/>
          <a:stretch>
            <a:fillRect/>
          </a:stretch>
        </p:blipFill>
        <p:spPr>
          <a:xfrm>
            <a:off x="-33" y="-24"/>
            <a:ext cx="9144033" cy="6858024"/>
          </a:xfrm>
          <a:prstGeom prst="rect">
            <a:avLst/>
          </a:prstGeom>
        </p:spPr>
      </p:pic>
      <p:sp>
        <p:nvSpPr>
          <p:cNvPr id="2" name="1 Título"/>
          <p:cNvSpPr>
            <a:spLocks noGrp="1"/>
          </p:cNvSpPr>
          <p:nvPr>
            <p:ph type="title"/>
          </p:nvPr>
        </p:nvSpPr>
        <p:spPr>
          <a:xfrm>
            <a:off x="0" y="5643578"/>
            <a:ext cx="9144000" cy="1214446"/>
          </a:xfrm>
        </p:spPr>
        <p:txBody>
          <a:bodyPr>
            <a:noAutofit/>
          </a:bodyPr>
          <a:lstStyle/>
          <a:p>
            <a:r>
              <a:rPr lang="en-US" sz="2800" dirty="0" smtClean="0">
                <a:solidFill>
                  <a:schemeClr val="bg1"/>
                </a:solidFill>
                <a:latin typeface="Arial" pitchFamily="34" charset="0"/>
                <a:cs typeface="Arial" pitchFamily="34" charset="0"/>
              </a:rPr>
              <a:t>It is arguably (debate) the </a:t>
            </a:r>
            <a:r>
              <a:rPr lang="en-US" sz="2800" dirty="0" smtClean="0">
                <a:solidFill>
                  <a:schemeClr val="bg1"/>
                </a:solidFill>
                <a:latin typeface="Arial" pitchFamily="34" charset="0"/>
                <a:cs typeface="Arial" pitchFamily="34" charset="0"/>
              </a:rPr>
              <a:t>finest (elegant) </a:t>
            </a:r>
            <a:r>
              <a:rPr lang="en-US" sz="2800" dirty="0" smtClean="0">
                <a:solidFill>
                  <a:schemeClr val="bg1"/>
                </a:solidFill>
                <a:latin typeface="Arial" pitchFamily="34" charset="0"/>
                <a:cs typeface="Arial" pitchFamily="34" charset="0"/>
              </a:rPr>
              <a:t>example of the Early (beginning of the time) English </a:t>
            </a:r>
            <a:r>
              <a:rPr lang="en-US" sz="2800" dirty="0" smtClean="0">
                <a:solidFill>
                  <a:schemeClr val="bg1"/>
                </a:solidFill>
                <a:latin typeface="Arial" pitchFamily="34" charset="0"/>
                <a:cs typeface="Arial" pitchFamily="34" charset="0"/>
              </a:rPr>
              <a:t>Gothic (Goths) </a:t>
            </a:r>
            <a:r>
              <a:rPr lang="en-US" sz="2800" dirty="0" smtClean="0">
                <a:solidFill>
                  <a:schemeClr val="bg1"/>
                </a:solidFill>
                <a:latin typeface="Arial" pitchFamily="34" charset="0"/>
                <a:cs typeface="Arial" pitchFamily="34" charset="0"/>
              </a:rPr>
              <a:t>style of </a:t>
            </a:r>
            <a:r>
              <a:rPr lang="en-US" sz="2800" dirty="0" smtClean="0">
                <a:solidFill>
                  <a:schemeClr val="bg1"/>
                </a:solidFill>
                <a:latin typeface="Arial" pitchFamily="34" charset="0"/>
                <a:cs typeface="Arial" pitchFamily="34" charset="0"/>
              </a:rPr>
              <a:t>architecture (design and build) </a:t>
            </a:r>
            <a:r>
              <a:rPr lang="en-US" sz="2800" dirty="0" smtClean="0">
                <a:solidFill>
                  <a:schemeClr val="bg1"/>
                </a:solidFill>
                <a:latin typeface="Arial" pitchFamily="34" charset="0"/>
                <a:cs typeface="Arial" pitchFamily="34" charset="0"/>
              </a:rPr>
              <a:t>in Britain.</a:t>
            </a:r>
            <a:endParaRPr lang="en-US" sz="2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35156" t="29062" b="6250"/>
          <a:stretch>
            <a:fillRect/>
          </a:stretch>
        </p:blipFill>
        <p:spPr bwMode="auto">
          <a:xfrm>
            <a:off x="-32" y="0"/>
            <a:ext cx="9144032" cy="6858000"/>
          </a:xfrm>
          <a:prstGeom prst="rect">
            <a:avLst/>
          </a:prstGeom>
          <a:noFill/>
          <a:ln w="9525">
            <a:noFill/>
            <a:miter lim="800000"/>
            <a:headEnd/>
            <a:tailEnd/>
          </a:ln>
          <a:effectLst/>
        </p:spPr>
      </p:pic>
      <p:pic>
        <p:nvPicPr>
          <p:cNvPr id="6" name="5 Imagen" descr="msn_salisbury_cathedral_470x350.jpg"/>
          <p:cNvPicPr>
            <a:picLocks noChangeAspect="1"/>
          </p:cNvPicPr>
          <p:nvPr/>
        </p:nvPicPr>
        <p:blipFill>
          <a:blip r:embed="rId3"/>
          <a:stretch>
            <a:fillRect/>
          </a:stretch>
        </p:blipFill>
        <p:spPr>
          <a:xfrm>
            <a:off x="285720" y="1500174"/>
            <a:ext cx="2781968" cy="207167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Bibliography</a:t>
            </a:r>
            <a:endParaRPr lang="en-US" dirty="0"/>
          </a:p>
        </p:txBody>
      </p:sp>
      <p:sp>
        <p:nvSpPr>
          <p:cNvPr id="3" name="2 Marcador de contenido"/>
          <p:cNvSpPr>
            <a:spLocks noGrp="1"/>
          </p:cNvSpPr>
          <p:nvPr>
            <p:ph idx="1"/>
          </p:nvPr>
        </p:nvSpPr>
        <p:spPr>
          <a:xfrm>
            <a:off x="457200" y="1571612"/>
            <a:ext cx="8229600" cy="4554551"/>
          </a:xfrm>
        </p:spPr>
        <p:txBody>
          <a:bodyPr>
            <a:normAutofit/>
          </a:bodyPr>
          <a:lstStyle/>
          <a:p>
            <a:endParaRPr lang="en-US" dirty="0" smtClean="0"/>
          </a:p>
          <a:p>
            <a:r>
              <a:rPr lang="es-ES" dirty="0" smtClean="0">
                <a:hlinkClick r:id="rId2"/>
              </a:rPr>
              <a:t>http</a:t>
            </a:r>
            <a:r>
              <a:rPr lang="es-ES" dirty="0" smtClean="0">
                <a:hlinkClick r:id="rId2"/>
              </a:rPr>
              <a:t>://www.visitwiltshire.co.uk/salisbury/about-the-area/medieval-city/salisbury-cathedral</a:t>
            </a:r>
            <a:r>
              <a:rPr lang="es-ES" dirty="0" smtClean="0"/>
              <a:t> </a:t>
            </a:r>
          </a:p>
          <a:p>
            <a:r>
              <a:rPr lang="es-ES" dirty="0" smtClean="0">
                <a:hlinkClick r:id="rId3"/>
              </a:rPr>
              <a:t>http://www.mail-archive.com/history@tlk-lists.com/msg00214.html</a:t>
            </a:r>
            <a:endParaRPr lang="es-ES" dirty="0" smtClean="0"/>
          </a:p>
          <a:p>
            <a:r>
              <a:rPr lang="es-ES" dirty="0" smtClean="0">
                <a:hlinkClick r:id="rId4"/>
              </a:rPr>
              <a:t>http://maps.google.com/maps?hl=en&amp;tab=wl</a:t>
            </a:r>
            <a:endParaRPr lang="es-ES" dirty="0" smtClean="0"/>
          </a:p>
          <a:p>
            <a:endParaRPr lang="es-E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1409</TotalTime>
  <Words>143</Words>
  <PresentationFormat>Presentación en pantalla (4:3)</PresentationFormat>
  <Paragraphs>14</Paragraphs>
  <Slides>6</Slides>
  <Notes>1</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Diapositiva 1</vt:lpstr>
      <vt:lpstr>The awesome sight of Salisbury Cathedral spire never fails to impress.</vt:lpstr>
      <vt:lpstr>The Salisbury Cathedral, England, one of the most important examples of gothic architecture, was consecrated. The construction of the cathedral started in 1220 under the guidance of architect Elias de Derham, but it was not finished until 1315 when the slender soaring spire was completed. </vt:lpstr>
      <vt:lpstr>It is arguably (debate) the finest (elegant) example of the Early (beginning of the time) English Gothic (Goths) style of architecture (design and build) in Britain.</vt:lpstr>
      <vt:lpstr>Diapositiva 5</vt:lpstr>
      <vt:lpstr>Bibliography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This Day</dc:title>
  <cp:lastModifiedBy>Usuario Microsoft</cp:lastModifiedBy>
  <cp:revision>39</cp:revision>
  <dcterms:modified xsi:type="dcterms:W3CDTF">2010-09-21T02:59:43Z</dcterms:modified>
</cp:coreProperties>
</file>